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sldIdLst>
    <p:sldId id="256" r:id="rId5"/>
    <p:sldId id="297" r:id="rId6"/>
    <p:sldId id="328" r:id="rId7"/>
    <p:sldId id="338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  <p:sldId id="356" r:id="rId19"/>
    <p:sldId id="258" r:id="rId2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edrana Mikić" initials="V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utnik 2"/>
          <p:cNvSpPr/>
          <p:nvPr userDrawn="1"/>
        </p:nvSpPr>
        <p:spPr>
          <a:xfrm>
            <a:off x="0" y="1474"/>
            <a:ext cx="9144000" cy="46935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66700" indent="0">
              <a:spcAft>
                <a:spcPts val="0"/>
              </a:spcAft>
              <a:defRPr/>
            </a:pPr>
            <a:r>
              <a:rPr lang="hr-HR" sz="1400" b="1" dirty="0" smtClean="0">
                <a:solidFill>
                  <a:schemeClr val="bg1"/>
                </a:solidFill>
                <a:effectLst/>
                <a:latin typeface="Arial"/>
                <a:ea typeface="Times New Roman"/>
              </a:rPr>
              <a:t>Uprava za upravljanje EU fondom za ruralni razvoj, EU i međunarodnu suradnju</a:t>
            </a:r>
            <a:endParaRPr lang="hr-HR" sz="1200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marL="266700" indent="0">
              <a:spcAft>
                <a:spcPts val="0"/>
              </a:spcAft>
              <a:defRPr/>
            </a:pPr>
            <a:r>
              <a:rPr lang="hr-HR" sz="1000" b="1" dirty="0" smtClean="0">
                <a:solidFill>
                  <a:schemeClr val="bg1"/>
                </a:solidFill>
                <a:effectLst/>
                <a:latin typeface="Arial"/>
                <a:ea typeface="Times New Roman"/>
              </a:rPr>
              <a:t>MINISTARSTVO POLJOPRIVREDE</a:t>
            </a:r>
            <a:endParaRPr lang="hr-HR" sz="12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088232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Adobe Heiti Std R" pitchFamily="34" charset="-128"/>
                <a:cs typeface="Times New Roman" panose="02020603050405020304" pitchFamily="18" charset="0"/>
              </a:defRPr>
            </a:lvl1pPr>
          </a:lstStyle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1655676" y="6307856"/>
            <a:ext cx="5832648" cy="4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r-HR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SUFINANCIRANO SREDSTVIMA EUROPSKE UNIJE </a:t>
            </a:r>
          </a:p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EUROPSKI POLJOPRIVREDNI FOND ZA RURALNI RAZVOJ – EUROPA ULAŽE U RURALNA PODRUČJA</a:t>
            </a:r>
            <a:endParaRPr kumimoji="0" lang="hr-HR" sz="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r-HR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PROGRAM RURALNOG RAZVOJA REPUBLIKE HRVATSKE ZA RAZDOBLJE 2014. – 2020 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r-HR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309320"/>
            <a:ext cx="796445" cy="4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92280" y="6310784"/>
            <a:ext cx="795648" cy="4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E:\prezentacije\2015\ESI FONDOVI LOGOTIPI\ESI FONDOVI LOGOTIPI\EUROPSKI STRUKTURNI I INVESTICIJSKI FONDOVI\Europski strukturni i investicijski fondovi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708920"/>
            <a:ext cx="2044604" cy="90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4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6349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12776"/>
            <a:ext cx="2057400" cy="4713387"/>
          </a:xfrm>
        </p:spPr>
        <p:txBody>
          <a:bodyPr vert="eaVert"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45809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979712" y="6307856"/>
            <a:ext cx="5508612" cy="4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r-HR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SUFINANCIRANO SREDSTVIMA EUROPSKE UNIJE </a:t>
            </a:r>
          </a:p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EUROPSKI POLJOPRIVREDNI FOND ZA RURALNI RAZVOJ – EUROPA ULAŽE U RURALNA PODRUČJA</a:t>
            </a:r>
            <a:endParaRPr kumimoji="0" lang="hr-HR" sz="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r-HR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PROGRAM RURALNOG RAZVOJA REPUBLIKE HRVATSKE ZA RAZDOBLJE 2014. – 2020 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r-HR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309320"/>
            <a:ext cx="796445" cy="4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19567" y="6298760"/>
            <a:ext cx="795648" cy="4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5530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497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5828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1484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7142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6917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6509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3749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D24C8-796D-4C76-AACF-C6BBBC072AC3}" type="datetimeFigureOut">
              <a:rPr lang="hr-HR" smtClean="0"/>
              <a:t>20.03.2017.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F5EE2-30D3-43F4-856D-E47C6B92E604}" type="slidenum">
              <a:rPr lang="hr-HR" smtClean="0"/>
              <a:t>‹#›</a:t>
            </a:fld>
            <a:endParaRPr lang="hr-HR" dirty="0"/>
          </a:p>
        </p:txBody>
      </p:sp>
      <p:sp>
        <p:nvSpPr>
          <p:cNvPr id="7" name="Rectangle 12"/>
          <p:cNvSpPr>
            <a:spLocks noGrp="1" noChangeArrowheads="1"/>
          </p:cNvSpPr>
          <p:nvPr/>
        </p:nvSpPr>
        <p:spPr bwMode="auto">
          <a:xfrm>
            <a:off x="0" y="0"/>
            <a:ext cx="8563046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66700" indent="0">
              <a:spcAft>
                <a:spcPts val="0"/>
              </a:spcAft>
              <a:defRPr/>
            </a:pPr>
            <a:r>
              <a:rPr lang="hr-HR" sz="1400" b="1" dirty="0">
                <a:solidFill>
                  <a:schemeClr val="bg1"/>
                </a:solidFill>
                <a:effectLst/>
                <a:latin typeface="Arial"/>
                <a:ea typeface="Times New Roman"/>
              </a:rPr>
              <a:t>Uprava za upravljanje EU </a:t>
            </a:r>
            <a:r>
              <a:rPr lang="hr-HR" sz="1400" b="1" dirty="0" smtClean="0">
                <a:solidFill>
                  <a:schemeClr val="bg1"/>
                </a:solidFill>
                <a:effectLst/>
                <a:latin typeface="Arial"/>
                <a:ea typeface="Times New Roman"/>
              </a:rPr>
              <a:t>fondom za ruralni razvoj, </a:t>
            </a:r>
            <a:r>
              <a:rPr lang="hr-HR" sz="1400" b="1" dirty="0">
                <a:solidFill>
                  <a:schemeClr val="bg1"/>
                </a:solidFill>
                <a:effectLst/>
                <a:latin typeface="Arial"/>
                <a:ea typeface="Times New Roman"/>
              </a:rPr>
              <a:t>EU i međunarodnu suradnju</a:t>
            </a:r>
            <a:endParaRPr lang="hr-HR" sz="12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marL="266700" indent="0">
              <a:spcAft>
                <a:spcPts val="0"/>
              </a:spcAft>
              <a:defRPr/>
            </a:pPr>
            <a:r>
              <a:rPr lang="hr-HR" sz="1000" b="1" dirty="0">
                <a:solidFill>
                  <a:schemeClr val="bg1"/>
                </a:solidFill>
                <a:effectLst/>
                <a:latin typeface="Arial"/>
                <a:ea typeface="Times New Roman"/>
              </a:rPr>
              <a:t>MINISTARSTVO POLJOPRIVREDE</a:t>
            </a:r>
            <a:endParaRPr lang="hr-HR" sz="12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8" name="Slika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58" y="-2"/>
            <a:ext cx="870729" cy="1282687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xtLst/>
        </p:spPr>
      </p:pic>
    </p:spTree>
    <p:extLst>
      <p:ext uri="{BB962C8B-B14F-4D97-AF65-F5344CB8AC3E}">
        <p14:creationId xmlns:p14="http://schemas.microsoft.com/office/powerpoint/2010/main" val="3652377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Neo Sans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kern="120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1">
              <a:lumMod val="5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hyperlink" Target="http://www.apprrr.hr/" TargetMode="External"/><Relationship Id="rId3" Type="http://schemas.openxmlformats.org/officeDocument/2006/relationships/hyperlink" Target="https://owa.mps.hr/owa/redir.aspx?C=mChOr3VSDkmIZ92QRA9ObMg0QuCNFNQIg_zGePi-_w6ZAWJapoXO8Htsh6tZX-aJZUU_VeeUB40.&amp;URL=https://www.instagram.com/ruralnirazvojrh/" TargetMode="External"/><Relationship Id="rId7" Type="http://schemas.openxmlformats.org/officeDocument/2006/relationships/image" Target="../media/image7.png"/><Relationship Id="rId12" Type="http://schemas.openxmlformats.org/officeDocument/2006/relationships/hyperlink" Target="http://www.ruralnirazvoj.hr/" TargetMode="External"/><Relationship Id="rId2" Type="http://schemas.openxmlformats.org/officeDocument/2006/relationships/hyperlink" Target="https://owa.mps.hr/owa/redir.aspx?C=mChOr3VSDkmIZ92QRA9ObMg0QuCNFNQIg_zGePi-_w6ZAWJapoXO8Htsh6tZX-aJZUU_VeeUB40.&amp;URL=https://www.facebook.com/ruralnirazvojr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wa.mps.hr/owa/redir.aspx?C=mChOr3VSDkmIZ92QRA9ObMg0QuCNFNQIg_zGePi-_w6ZAWJapoXO8Htsh6tZX-aJZUU_VeeUB40.&amp;URL=http://ruralnirazvoj.hr/" TargetMode="External"/><Relationship Id="rId11" Type="http://schemas.openxmlformats.org/officeDocument/2006/relationships/image" Target="../media/image11.jpeg"/><Relationship Id="rId5" Type="http://schemas.openxmlformats.org/officeDocument/2006/relationships/hyperlink" Target="https://owa.mps.hr/owa/redir.aspx?C=mChOr3VSDkmIZ92QRA9ObMg0QuCNFNQIg_zGePi-_w6ZAWJapoXO8Htsh6tZX-aJZUU_VeeUB40.&amp;URL=https://twitter.com/ruralnirazvoj" TargetMode="External"/><Relationship Id="rId10" Type="http://schemas.openxmlformats.org/officeDocument/2006/relationships/image" Target="../media/image10.png"/><Relationship Id="rId4" Type="http://schemas.openxmlformats.org/officeDocument/2006/relationships/hyperlink" Target="https://owa.mps.hr/owa/redir.aspx?C=mChOr3VSDkmIZ92QRA9ObMg0QuCNFNQIg_zGePi-_w6ZAWJapoXO8Htsh6tZX-aJZUU_VeeUB40.&amp;URL=https://www.linkedin.com/company/ruralni-razvoj-rh/" TargetMode="External"/><Relationship Id="rId9" Type="http://schemas.openxmlformats.org/officeDocument/2006/relationships/image" Target="../media/image9.png"/><Relationship Id="rId14" Type="http://schemas.openxmlformats.org/officeDocument/2006/relationships/hyperlink" Target="http://www.savjetodavna.hr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mailto:eafrd@mps.h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512168"/>
          </a:xfrm>
        </p:spPr>
        <p:txBody>
          <a:bodyPr>
            <a:noAutofit/>
          </a:bodyPr>
          <a:lstStyle/>
          <a:p>
            <a:r>
              <a:rPr lang="hr-HR" altLang="x-none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altLang="x-none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altLang="x-none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altLang="x-none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altLang="x-none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NOVOSTI I IZMJENE U PRAVILNICIMA ZA PODMJERE </a:t>
            </a:r>
            <a:r>
              <a:rPr lang="hr-HR" altLang="x-none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 </a:t>
            </a:r>
            <a:r>
              <a:rPr lang="hr-HR" altLang="x-none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hr-HR" altLang="x-none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</a:t>
            </a:r>
            <a:r>
              <a:rPr lang="hr-HR" altLang="x-none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altLang="x-none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r-HR" sz="24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94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4.1</a:t>
            </a: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Opći troškovi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0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r>
              <a:rPr lang="hr-HR" sz="2900" dirty="0" smtClean="0">
                <a:solidFill>
                  <a:schemeClr val="accent3">
                    <a:lumMod val="50000"/>
                  </a:schemeClr>
                </a:solidFill>
                <a:ea typeface="SimSun"/>
              </a:rPr>
              <a:t>Opći </a:t>
            </a: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troškovi prihvatljivi su do </a:t>
            </a: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10% </a:t>
            </a: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vrijednosti ukupno prihvatljivih troškova projekta, pri čemu su: </a:t>
            </a:r>
          </a:p>
          <a:p>
            <a:pPr lvl="1" algn="just">
              <a:spcAft>
                <a:spcPts val="600"/>
              </a:spcAft>
              <a:buFont typeface="+mj-lt"/>
              <a:buAutoNum type="alphaLcPeriod"/>
            </a:pP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troškovi pripreme poslovnog plana prihvatljivi u iznosu do </a:t>
            </a: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1% </a:t>
            </a: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od ukupno prihvatljivih troškova projekta bez općih troškova, ali ne više od </a:t>
            </a: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5.000 EUR</a:t>
            </a: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ea typeface="Times New Roman"/>
              </a:rPr>
              <a:t> </a:t>
            </a: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Times New Roman"/>
              </a:rPr>
              <a:t>u kunskoj protuvrijednosti </a:t>
            </a:r>
            <a:endParaRPr lang="hr-HR" sz="2900" dirty="0">
              <a:solidFill>
                <a:schemeClr val="accent3">
                  <a:lumMod val="50000"/>
                </a:schemeClr>
              </a:solidFill>
              <a:ea typeface="SimSun"/>
            </a:endParaRPr>
          </a:p>
          <a:p>
            <a:pPr lvl="1" algn="just">
              <a:spcAft>
                <a:spcPts val="600"/>
              </a:spcAft>
              <a:buFont typeface="+mj-lt"/>
              <a:buAutoNum type="alphaLcPeriod"/>
            </a:pP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troškovi pripreme i/ili provedbe projekta prihvatljivi u iznosu do </a:t>
            </a: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1%</a:t>
            </a: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 od ukupno prihvatljivih troškova projekta bez općih troškova, ali ne više od </a:t>
            </a: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10.000 EUR</a:t>
            </a: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ea typeface="Times New Roman"/>
              </a:rPr>
              <a:t> </a:t>
            </a: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Times New Roman"/>
              </a:rPr>
              <a:t>u kunskoj protuvrijednosti i</a:t>
            </a:r>
            <a:endParaRPr lang="hr-HR" sz="2900" dirty="0">
              <a:solidFill>
                <a:schemeClr val="accent3">
                  <a:lumMod val="50000"/>
                </a:schemeClr>
              </a:solidFill>
              <a:ea typeface="SimSun"/>
            </a:endParaRPr>
          </a:p>
          <a:p>
            <a:pPr lvl="1" algn="just">
              <a:spcAft>
                <a:spcPts val="600"/>
              </a:spcAft>
              <a:buFont typeface="+mj-lt"/>
              <a:buAutoNum type="alphaLcPeriod"/>
            </a:pP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troškovi projektno - tehničke dokumentacije, geodetskih podloga, elaborata i trošak nadzora prihvatljivi u iznosu koji čini razliku zbroja troškova navedenih u </a:t>
            </a:r>
            <a:r>
              <a:rPr lang="hr-HR" sz="2900" dirty="0" smtClean="0">
                <a:solidFill>
                  <a:schemeClr val="accent3">
                    <a:lumMod val="50000"/>
                  </a:schemeClr>
                </a:solidFill>
                <a:ea typeface="SimSun"/>
              </a:rPr>
              <a:t>točkama a. i b. </a:t>
            </a:r>
            <a:r>
              <a:rPr lang="hr-HR" sz="29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i gornje granice od 10% od ukupno prihvatljivih troškova projekta bez općih troškova, ako je primjenjivo.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595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4.1</a:t>
            </a:r>
            <a:endParaRPr lang="hr-HR" altLang="sr-Latn-RS" sz="28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0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sz="2800" b="1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Visina potpore, Intenzitet potpore </a:t>
            </a:r>
            <a:r>
              <a:rPr lang="hr-HR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i Kriteriji odabira</a:t>
            </a:r>
            <a:endParaRPr lang="hr-HR" altLang="sr-Latn-RS" sz="2800" dirty="0">
              <a:solidFill>
                <a:srgbClr val="9BBB59">
                  <a:lumMod val="50000"/>
                </a:srgb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dirty="0" smtClean="0">
                <a:solidFill>
                  <a:srgbClr val="9BBB59">
                    <a:lumMod val="50000"/>
                  </a:srgbClr>
                </a:solidFill>
                <a:latin typeface="Times New Roman"/>
                <a:ea typeface="SimSun"/>
                <a:cs typeface="Times New Roman"/>
              </a:rPr>
              <a:t>bit će propisani natječajem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000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just">
              <a:spcAft>
                <a:spcPts val="600"/>
              </a:spcAft>
              <a:buNone/>
            </a:pPr>
            <a:r>
              <a:rPr lang="hr-HR" sz="28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Natječaj se može ograničiti po sektorima, vrsti i/ili veličini korisnika, visini i intenzitetu potpore te predmetu zajedničkog projekta. </a:t>
            </a:r>
            <a:endParaRPr lang="hr-HR" sz="2400" dirty="0">
              <a:solidFill>
                <a:schemeClr val="accent3">
                  <a:lumMod val="50000"/>
                </a:schemeClr>
              </a:solidFill>
              <a:latin typeface="Calibri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654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4000" b="1" dirty="0" smtClean="0">
                <a:solidFill>
                  <a:srgbClr val="9BBB59">
                    <a:lumMod val="50000"/>
                  </a:srgbClr>
                </a:solidFill>
              </a:rPr>
              <a:t>4.2</a:t>
            </a:r>
            <a:endParaRPr lang="hr-HR" altLang="sr-Latn-RS" sz="40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sz="40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Korisnici - dodani uvjeti</a:t>
            </a:r>
          </a:p>
          <a:p>
            <a:pPr marL="0" lvl="0" indent="0" algn="just">
              <a:buNone/>
            </a:pPr>
            <a:endParaRPr lang="hr-HR" sz="2800" dirty="0" smtClean="0">
              <a:latin typeface="Times New Roman"/>
              <a:ea typeface="SimSun"/>
              <a:cs typeface="Times New Roman"/>
            </a:endParaRPr>
          </a:p>
          <a:p>
            <a:pPr marL="0" lvl="0" indent="0" algn="just">
              <a:buNone/>
            </a:pPr>
            <a:r>
              <a:rPr lang="hr-HR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Korisnici su:</a:t>
            </a:r>
            <a:endParaRPr lang="hr-HR" sz="2400" dirty="0" smtClean="0">
              <a:solidFill>
                <a:schemeClr val="accent3">
                  <a:lumMod val="50000"/>
                </a:schemeClr>
              </a:solidFill>
              <a:latin typeface="Calibri"/>
              <a:ea typeface="SimSun"/>
              <a:cs typeface="Times New Roman"/>
            </a:endParaRPr>
          </a:p>
          <a:p>
            <a:pPr lvl="0" algn="just">
              <a:spcAft>
                <a:spcPts val="600"/>
              </a:spcAft>
              <a:buFont typeface="+mj-lt"/>
              <a:buAutoNum type="alphaLcPeriod"/>
            </a:pPr>
            <a:r>
              <a:rPr lang="hr-HR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fizičke </a:t>
            </a:r>
            <a:r>
              <a:rPr lang="hr-HR" sz="28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i pravne osobe registrirane za preradu poljoprivrednih proizvoda iz Priloga I. Ugovoru, uključujući početnike </a:t>
            </a:r>
            <a:endParaRPr lang="hr-HR" sz="2400" dirty="0">
              <a:solidFill>
                <a:schemeClr val="accent3">
                  <a:lumMod val="50000"/>
                </a:schemeClr>
              </a:solidFill>
              <a:latin typeface="Calibri"/>
              <a:ea typeface="SimSun"/>
              <a:cs typeface="Times New Roman"/>
            </a:endParaRPr>
          </a:p>
          <a:p>
            <a:pPr lvl="0" algn="just">
              <a:spcAft>
                <a:spcPts val="600"/>
              </a:spcAft>
              <a:buFont typeface="+mj-lt"/>
              <a:buAutoNum type="alphaLcPeriod"/>
            </a:pPr>
            <a:r>
              <a:rPr lang="hr-HR" sz="28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fizičke i pravne osobe upisane u Upisnik poljoprivrednika najmanje godinu dana u trenutku podnošenja zahtjeva za potporu, pod uvjetom da najkasnije u trenutku podnošenja konačnog zahtjeva za isplatu budu registrirane za preradu poljoprivrednih proizvoda iz Priloga I. Ugovoru</a:t>
            </a:r>
            <a:endParaRPr lang="hr-HR" sz="2400" dirty="0">
              <a:solidFill>
                <a:schemeClr val="accent3">
                  <a:lumMod val="50000"/>
                </a:schemeClr>
              </a:solidFill>
              <a:latin typeface="Calibri"/>
              <a:ea typeface="SimSun"/>
              <a:cs typeface="Times New Roman"/>
            </a:endParaRPr>
          </a:p>
          <a:p>
            <a:pPr lvl="0" algn="just">
              <a:spcAft>
                <a:spcPts val="600"/>
              </a:spcAft>
              <a:buFont typeface="+mj-lt"/>
              <a:buAutoNum type="alphaLcPeriod"/>
            </a:pPr>
            <a:r>
              <a:rPr lang="hr-HR" sz="28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proizvođačke organizacije priznate sukladno posebnim propisima koji reguliraju rad proizvođačkih organizacija, pod uvjetom da najkasnije u trenutku podnošenja konačnog zahtjeva za isplatu budu registrirane za preradu poljoprivrednih proizvoda iz Priloga I. Ugovoru.</a:t>
            </a:r>
            <a:endParaRPr lang="hr-HR" sz="2400" dirty="0">
              <a:solidFill>
                <a:schemeClr val="accent3">
                  <a:lumMod val="50000"/>
                </a:schemeClr>
              </a:solidFill>
              <a:latin typeface="Calibri"/>
              <a:ea typeface="SimSun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hr-HR" sz="2400" b="1" i="1" dirty="0" smtClean="0">
                <a:solidFill>
                  <a:srgbClr val="9BBB59">
                    <a:lumMod val="50000"/>
                  </a:srgbClr>
                </a:solidFill>
                <a:latin typeface="Times New Roman"/>
                <a:ea typeface="SimSun"/>
                <a:cs typeface="Times New Roman"/>
              </a:rPr>
              <a:t>Početnik</a:t>
            </a:r>
            <a:r>
              <a:rPr lang="hr-HR" sz="2400" b="1" dirty="0" smtClean="0">
                <a:solidFill>
                  <a:srgbClr val="9BBB59">
                    <a:lumMod val="50000"/>
                  </a:srgbClr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hr-HR" sz="2400" b="1" dirty="0">
                <a:solidFill>
                  <a:srgbClr val="9BBB59">
                    <a:lumMod val="50000"/>
                  </a:srgbClr>
                </a:solidFill>
                <a:latin typeface="Times New Roman"/>
                <a:ea typeface="SimSun"/>
                <a:cs typeface="Times New Roman"/>
              </a:rPr>
              <a:t>je korisnik koji je pokrenuo novu djelatnost prerade u razdoblju do godinu dana prije podnošenja zahtjeva za </a:t>
            </a:r>
            <a:r>
              <a:rPr lang="hr-HR" sz="2400" b="1" dirty="0" smtClean="0">
                <a:solidFill>
                  <a:srgbClr val="9BBB59">
                    <a:lumMod val="50000"/>
                  </a:srgbClr>
                </a:solidFill>
                <a:latin typeface="Times New Roman"/>
                <a:ea typeface="SimSun"/>
                <a:cs typeface="Times New Roman"/>
              </a:rPr>
              <a:t>potporu.</a:t>
            </a:r>
            <a:endParaRPr lang="hr-HR" sz="2400" b="1" dirty="0">
              <a:solidFill>
                <a:srgbClr val="9BBB59">
                  <a:lumMod val="50000"/>
                </a:srgbClr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fontAlgn="base">
              <a:spcAft>
                <a:spcPct val="0"/>
              </a:spcAft>
              <a:buNone/>
            </a:pPr>
            <a:endParaRPr lang="hr-HR" sz="2800" b="1" dirty="0" smtClean="0">
              <a:solidFill>
                <a:schemeClr val="accent3">
                  <a:lumMod val="50000"/>
                </a:scheme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sz="2800" b="1" dirty="0" smtClean="0">
              <a:solidFill>
                <a:schemeClr val="accent3">
                  <a:lumMod val="50000"/>
                </a:scheme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598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4.2</a:t>
            </a:r>
            <a:endParaRPr lang="hr-HR" altLang="sr-Latn-RS" sz="28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0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r>
              <a:rPr lang="hr-HR" altLang="sr-Latn-RS" sz="2400" b="1" dirty="0" smtClean="0">
                <a:solidFill>
                  <a:srgbClr val="9BBB59">
                    <a:lumMod val="50000"/>
                  </a:srgbClr>
                </a:solidFill>
              </a:rPr>
              <a:t>Odredbe o zajedničkim projektima, broju </a:t>
            </a:r>
            <a:r>
              <a:rPr lang="hr-HR" altLang="sr-Latn-RS" sz="2400" b="1" dirty="0">
                <a:solidFill>
                  <a:srgbClr val="9BBB59">
                    <a:lumMod val="50000"/>
                  </a:srgbClr>
                </a:solidFill>
              </a:rPr>
              <a:t>projekata po </a:t>
            </a:r>
            <a:r>
              <a:rPr lang="hr-HR" altLang="sr-Latn-RS" sz="2400" b="1" dirty="0" smtClean="0">
                <a:solidFill>
                  <a:srgbClr val="9BBB59">
                    <a:lumMod val="50000"/>
                  </a:srgbClr>
                </a:solidFill>
              </a:rPr>
              <a:t>korisniku, općim troškovima i kriterijima odabira iste kao i u </a:t>
            </a:r>
            <a:r>
              <a:rPr lang="hr-HR" altLang="sr-Latn-RS" sz="2400" b="1" dirty="0" err="1" smtClean="0">
                <a:solidFill>
                  <a:srgbClr val="9BBB59">
                    <a:lumMod val="50000"/>
                  </a:srgbClr>
                </a:solidFill>
              </a:rPr>
              <a:t>podmjeri</a:t>
            </a:r>
            <a:r>
              <a:rPr lang="hr-HR" altLang="sr-Latn-RS" sz="2400" b="1" dirty="0" smtClean="0">
                <a:solidFill>
                  <a:srgbClr val="9BBB59">
                    <a:lumMod val="50000"/>
                  </a:srgbClr>
                </a:solidFill>
              </a:rPr>
              <a:t> 4.1 </a:t>
            </a:r>
            <a:endParaRPr lang="hr-HR" altLang="sr-Latn-RS" sz="24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6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fontAlgn="base">
              <a:spcAft>
                <a:spcPct val="0"/>
              </a:spcAft>
              <a:buNone/>
            </a:pPr>
            <a:endParaRPr lang="hr-HR" sz="2800" b="1" dirty="0" smtClean="0">
              <a:solidFill>
                <a:schemeClr val="accent3">
                  <a:lumMod val="50000"/>
                </a:scheme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sz="2800" b="1" dirty="0" smtClean="0">
              <a:solidFill>
                <a:schemeClr val="accent3">
                  <a:lumMod val="50000"/>
                </a:scheme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672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4.2</a:t>
            </a:r>
            <a:endParaRPr lang="hr-HR" altLang="sr-Latn-RS" sz="28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hr-HR" sz="20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Visina potpore</a:t>
            </a:r>
          </a:p>
          <a:p>
            <a:pPr lvl="0" algn="just">
              <a:spcAft>
                <a:spcPts val="600"/>
              </a:spcAft>
            </a:pPr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 od </a:t>
            </a:r>
            <a:r>
              <a:rPr lang="hr-HR" sz="2000" b="1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15.000 </a:t>
            </a:r>
            <a:r>
              <a:rPr lang="hr-HR" sz="20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EUR do 2.000.000 EUR</a:t>
            </a:r>
          </a:p>
          <a:p>
            <a:pPr lvl="0" algn="just">
              <a:spcAft>
                <a:spcPts val="600"/>
              </a:spcAft>
            </a:pPr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za 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početnike </a:t>
            </a:r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do </a:t>
            </a:r>
            <a:r>
              <a:rPr lang="hr-HR" sz="2000" b="1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200.000 </a:t>
            </a:r>
            <a:r>
              <a:rPr lang="hr-HR" sz="20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EUR</a:t>
            </a:r>
            <a:endParaRPr lang="hr-HR" sz="2000" b="1" i="1" dirty="0">
              <a:solidFill>
                <a:schemeClr val="accent3">
                  <a:lumMod val="50000"/>
                </a:schemeClr>
              </a:solidFill>
              <a:latin typeface="Times New Roman"/>
              <a:ea typeface="SimSun"/>
              <a:cs typeface="Times New Roman"/>
            </a:endParaRPr>
          </a:p>
          <a:p>
            <a:pPr marL="0" indent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hr-HR" sz="2000" b="1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Intenzitet </a:t>
            </a:r>
            <a:r>
              <a:rPr lang="hr-HR" sz="20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SimSun"/>
                <a:cs typeface="Times New Roman"/>
              </a:rPr>
              <a:t>potpore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hr-HR" sz="2000" b="1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najviše 50% 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od ukupnih prihvatljivih troškova </a:t>
            </a:r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projekta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hr-HR" sz="20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za tip operacije 4.2.1. </a:t>
            </a:r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može se uvećati 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za </a:t>
            </a:r>
            <a:r>
              <a:rPr lang="hr-HR" sz="2000" b="1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najviše 20% 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ako projekt provode dvije ili više proizvođačkih organizacija</a:t>
            </a:r>
            <a:endParaRPr lang="hr-HR" sz="2000" b="1" i="1" dirty="0">
              <a:solidFill>
                <a:schemeClr val="accent3">
                  <a:lumMod val="50000"/>
                </a:scheme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6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fontAlgn="base">
              <a:spcAft>
                <a:spcPct val="0"/>
              </a:spcAft>
              <a:buNone/>
            </a:pPr>
            <a:endParaRPr lang="hr-HR" sz="2800" b="1" dirty="0" smtClean="0">
              <a:solidFill>
                <a:schemeClr val="accent3">
                  <a:lumMod val="50000"/>
                </a:scheme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sz="2800" b="1" dirty="0" smtClean="0">
              <a:solidFill>
                <a:schemeClr val="accent3">
                  <a:lumMod val="50000"/>
                </a:scheme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  <a:latin typeface="Times New Roman"/>
              <a:ea typeface="SimSun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508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 descr="https://owa.mps.hr/owa/attachment.ashx?id=RgAAAADMSFgDvz5YRar56EON%2bbS8BwB1HLHtUI7fTJIZPI0S%2bllIAAAAirWrAAAERz7KbFuYR5i42yLlAngDAMzsArnUAAAJ&amp;attcnt=1&amp;attid0=EACDYdeZif2AT65EVr1gh2ye&amp;attcid0=image003.png%4001D240EB.54C93390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0" y="0"/>
            <a:ext cx="3333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5" name="AutoShape 4" descr="https://owa.mps.hr/owa/attachment.ashx?id=RgAAAADMSFgDvz5YRar56EON%2bbS8BwB1HLHtUI7fTJIZPI0S%2bllIAAAAirWrAAAERz7KbFuYR5i42yLlAngDAMzsArnUAAAJ&amp;attcnt=1&amp;attid0=EAAPCEC%2bKLK1RISP83jAb1c9&amp;attcid0=image004.png%4001D240EB.54C93390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0" y="0"/>
            <a:ext cx="3333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6" name="AutoShape 5" descr="https://owa.mps.hr/owa/attachment.ashx?id=RgAAAADMSFgDvz5YRar56EON%2bbS8BwB1HLHtUI7fTJIZPI0S%2bllIAAAAirWrAAAERz7KbFuYR5i42yLlAngDAMzsArnUAAAJ&amp;attcnt=1&amp;attid0=EAAckHr2MVXFTKIw0wJKqx9%2b&amp;attcid0=image005.png%4001D240EB.54C93390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0" y="0"/>
            <a:ext cx="3333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7" name="AutoShape 6" descr="https://owa.mps.hr/owa/attachment.ashx?id=RgAAAADMSFgDvz5YRar56EON%2bbS8BwB1HLHtUI7fTJIZPI0S%2bllIAAAAirWrAAAERz7KbFuYR5i42yLlAngDAMzsArnUAAAJ&amp;attcnt=1&amp;attid0=EAA2%2b5%2bZ%2fE5NSKON%2fdoFQbfP&amp;attcid0=image006.png%4001D240EB.54C93390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0" y="0"/>
            <a:ext cx="3333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8" name="AutoShape 2" descr="Program ruralnog razvoja_BOJA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31750" y="-244475"/>
            <a:ext cx="13144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475" y="2276257"/>
            <a:ext cx="792088" cy="792088"/>
          </a:xfrm>
          <a:prstGeom prst="rect">
            <a:avLst/>
          </a:prstGeom>
        </p:spPr>
      </p:pic>
      <p:sp>
        <p:nvSpPr>
          <p:cNvPr id="12" name="AutoShape 10" descr="https://owa.mps.hr/owa/attachment.ashx?id=RgAAAADMSFgDvz5YRar56EON%2bbS8BwB1HLHtUI7fTJIZPI0S%2bllIAAAAirWrAAAERz7KbFuYR5i42yLlAngDAMzsArnUAAAJ&amp;attcnt=1&amp;attid0=EAAPCEC%2bKLK1RISP83jAb1c9&amp;attcid0=image004.png%4001D240EB.54C93390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160338"/>
            <a:ext cx="333375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13" name="Slika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31545" y="2276257"/>
            <a:ext cx="792088" cy="792088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95850" y="2276873"/>
            <a:ext cx="792088" cy="792088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50920" y="2276257"/>
            <a:ext cx="792088" cy="792088"/>
          </a:xfrm>
          <a:prstGeom prst="rect">
            <a:avLst/>
          </a:prstGeom>
        </p:spPr>
      </p:pic>
      <p:pic>
        <p:nvPicPr>
          <p:cNvPr id="17" name="Rezervirano mjesto sadržaja 16"/>
          <p:cNvPicPr>
            <a:picLocks noGrp="1" noChangeAspect="1"/>
          </p:cNvPicPr>
          <p:nvPr>
            <p:ph idx="1"/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3356992"/>
            <a:ext cx="3014472" cy="1322832"/>
          </a:xfrm>
        </p:spPr>
      </p:pic>
      <p:sp>
        <p:nvSpPr>
          <p:cNvPr id="18" name="Pravokutnik 17"/>
          <p:cNvSpPr/>
          <p:nvPr/>
        </p:nvSpPr>
        <p:spPr>
          <a:xfrm>
            <a:off x="1346200" y="4598523"/>
            <a:ext cx="2721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hr-HR" dirty="0">
                <a:solidFill>
                  <a:prstClr val="black"/>
                </a:solidFill>
                <a:latin typeface="Times New Roman"/>
                <a:hlinkClick r:id="rId12"/>
              </a:rPr>
              <a:t>http://www.ruralnirazvoj.hr</a:t>
            </a:r>
            <a:endParaRPr lang="hr-HR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19" name="Pravokutnik 18"/>
          <p:cNvSpPr/>
          <p:nvPr/>
        </p:nvSpPr>
        <p:spPr>
          <a:xfrm>
            <a:off x="1346200" y="4967855"/>
            <a:ext cx="2080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hr-HR" dirty="0">
                <a:solidFill>
                  <a:prstClr val="black"/>
                </a:solidFill>
                <a:latin typeface="Times New Roman"/>
                <a:hlinkClick r:id="rId13"/>
              </a:rPr>
              <a:t>http://www.apprrr.hr</a:t>
            </a:r>
            <a:endParaRPr lang="hr-HR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21" name="Pravokutnik 20"/>
          <p:cNvSpPr/>
          <p:nvPr/>
        </p:nvSpPr>
        <p:spPr>
          <a:xfrm>
            <a:off x="1346200" y="5319283"/>
            <a:ext cx="2183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hr-HR" dirty="0">
                <a:solidFill>
                  <a:prstClr val="black"/>
                </a:solidFill>
                <a:latin typeface="Times New Roman"/>
                <a:hlinkClick r:id="rId14"/>
              </a:rPr>
              <a:t>www.savjetodavna.hr</a:t>
            </a:r>
            <a:endParaRPr lang="hr-HR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78515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1"/>
          <p:cNvSpPr txBox="1">
            <a:spLocks/>
          </p:cNvSpPr>
          <p:nvPr/>
        </p:nvSpPr>
        <p:spPr bwMode="auto">
          <a:xfrm>
            <a:off x="251520" y="1772816"/>
            <a:ext cx="8229600" cy="3744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hr-HR" sz="4400" b="1" i="1" kern="0" dirty="0" smtClean="0">
                <a:solidFill>
                  <a:schemeClr val="accent1">
                    <a:lumMod val="75000"/>
                  </a:schemeClr>
                </a:solidFill>
                <a:latin typeface="Berlin Sans FB Demi" panose="020E0802020502020306" pitchFamily="34" charset="0"/>
              </a:rPr>
              <a:t>HVALA NA POZORNOSTI!</a:t>
            </a:r>
          </a:p>
          <a:p>
            <a:pPr algn="ctr">
              <a:defRPr/>
            </a:pPr>
            <a:endParaRPr lang="hr-HR" sz="3200" b="1" i="1" kern="0" dirty="0" smtClean="0">
              <a:solidFill>
                <a:srgbClr val="9BBB59">
                  <a:lumMod val="50000"/>
                </a:srgbClr>
              </a:solidFill>
              <a:latin typeface="Times New Roman"/>
              <a:hlinkClick r:id=""/>
            </a:endParaRPr>
          </a:p>
          <a:p>
            <a:pPr algn="ctr">
              <a:defRPr/>
            </a:pPr>
            <a:r>
              <a:rPr lang="hr-HR" sz="3200" b="1" i="1" kern="0" dirty="0" smtClean="0">
                <a:solidFill>
                  <a:srgbClr val="9BBB59">
                    <a:lumMod val="50000"/>
                  </a:srgbClr>
                </a:solidFill>
                <a:latin typeface="Times New Roman"/>
                <a:hlinkClick r:id=""/>
              </a:rPr>
              <a:t>www.mps.hr</a:t>
            </a:r>
            <a:endParaRPr lang="hr-HR" sz="3200" b="1" i="1" kern="0" dirty="0" smtClean="0">
              <a:solidFill>
                <a:srgbClr val="9BBB59">
                  <a:lumMod val="50000"/>
                </a:srgbClr>
              </a:solidFill>
              <a:latin typeface="Times New Roman"/>
            </a:endParaRPr>
          </a:p>
          <a:p>
            <a:pPr algn="ctr">
              <a:defRPr/>
            </a:pPr>
            <a:r>
              <a:rPr lang="hr-HR" sz="3200" b="1" i="1" kern="0" dirty="0" smtClean="0">
                <a:solidFill>
                  <a:srgbClr val="9BBB59">
                    <a:lumMod val="50000"/>
                  </a:srgbClr>
                </a:solidFill>
                <a:latin typeface="Times New Roman"/>
                <a:hlinkClick r:id="rId2"/>
              </a:rPr>
              <a:t>eafrd@</a:t>
            </a:r>
            <a:r>
              <a:rPr lang="hr-HR" sz="3200" b="1" i="1" kern="0" dirty="0" err="1" smtClean="0">
                <a:solidFill>
                  <a:srgbClr val="9BBB59">
                    <a:lumMod val="50000"/>
                  </a:srgbClr>
                </a:solidFill>
                <a:latin typeface="Times New Roman"/>
                <a:hlinkClick r:id="rId2"/>
              </a:rPr>
              <a:t>mps.hr</a:t>
            </a:r>
            <a:endParaRPr lang="hr-HR" sz="3200" b="1" i="1" kern="0" dirty="0" smtClean="0">
              <a:solidFill>
                <a:srgbClr val="9BBB59">
                  <a:lumMod val="50000"/>
                </a:srgbClr>
              </a:solidFill>
              <a:latin typeface="Times New Roman"/>
            </a:endParaRPr>
          </a:p>
          <a:p>
            <a:pPr algn="ctr">
              <a:defRPr/>
            </a:pPr>
            <a:endParaRPr lang="hr-HR" sz="3200" b="1" i="1" kern="0" dirty="0" smtClean="0">
              <a:solidFill>
                <a:srgbClr val="9BBB59">
                  <a:lumMod val="50000"/>
                </a:srgbClr>
              </a:solidFill>
              <a:latin typeface="Times New Roman"/>
            </a:endParaRPr>
          </a:p>
          <a:p>
            <a:pPr algn="ctr">
              <a:defRPr/>
            </a:pPr>
            <a:r>
              <a:rPr lang="hr-HR" sz="2800" b="1" i="1" kern="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01/6106 – 908</a:t>
            </a:r>
          </a:p>
          <a:p>
            <a:pPr algn="ctr">
              <a:defRPr/>
            </a:pPr>
            <a:endParaRPr lang="hr-HR" sz="2800" b="1" kern="0" dirty="0">
              <a:solidFill>
                <a:srgbClr val="0070C0"/>
              </a:solidFill>
              <a:latin typeface="Arial"/>
            </a:endParaRPr>
          </a:p>
        </p:txBody>
      </p:sp>
      <p:pic>
        <p:nvPicPr>
          <p:cNvPr id="9" name="Picture 4" descr="E:\prezentacije\2015\ESI FONDOVI LOGOTIPI\ESI FONDOVI LOGOTIPI\EUROPSKI STRUKTURNI I INVESTICIJSKI FONDOVI\Europski strukturni i investicijski fondov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954" y="4560317"/>
            <a:ext cx="2433902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E:\prezentacije\2015\ESI FONDOVI LOGOTIPI\ESI FONDOVI LOGOTIPI\PROGRAM RURALNOG RAZVOJA\Program ruralnog razvoja_BOJ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754" y="3356992"/>
            <a:ext cx="246209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94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6896" y="1340768"/>
            <a:ext cx="8229600" cy="4032448"/>
          </a:xfrm>
        </p:spPr>
        <p:txBody>
          <a:bodyPr>
            <a:normAutofit fontScale="90000"/>
          </a:bodyPr>
          <a:lstStyle/>
          <a:p>
            <a:pPr algn="l"/>
            <a: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pojednostavljene procedure</a:t>
            </a:r>
            <a:b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dostava/zaprimanje zahtjeva za potporu u II. faze</a:t>
            </a:r>
            <a:b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obrada zahtjeva za potporu - 120 dana</a:t>
            </a:r>
            <a:b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razgraničeni uvjeti </a:t>
            </a: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prihvatljivosti korisnika, troškova i projekta </a:t>
            </a:r>
            <a:br>
              <a:rPr lang="hr-HR" sz="29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definirani </a:t>
            </a:r>
            <a:r>
              <a:rPr lang="hr-HR" sz="29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uvjeti za isključenje </a:t>
            </a:r>
            <a: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korisnika</a:t>
            </a:r>
            <a:b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kriteriji odabira - sastavni dio natječaja</a:t>
            </a:r>
            <a:b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natječaj - objava na internetskim stranicama APPRRR-a</a:t>
            </a:r>
            <a:r>
              <a:rPr lang="hr-HR" sz="29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1143000" y="1556792"/>
            <a:ext cx="6957392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b="0" kern="12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2476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7403"/>
          </a:xfrm>
        </p:spPr>
        <p:txBody>
          <a:bodyPr>
            <a:normAutofit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4.1</a:t>
            </a:r>
            <a:endParaRPr lang="hr-HR" altLang="sr-Latn-RS" sz="28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Korisnici - dodani uvjeti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18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lvl="0" algn="just" fontAlgn="base">
              <a:spcAft>
                <a:spcPct val="0"/>
              </a:spcAft>
              <a:buFontTx/>
              <a:buChar char="-"/>
            </a:pPr>
            <a:r>
              <a:rPr lang="hr-HR" altLang="sr-Latn-RS" sz="2600" dirty="0" smtClean="0">
                <a:solidFill>
                  <a:srgbClr val="9BBB59">
                    <a:lumMod val="50000"/>
                  </a:srgbClr>
                </a:solidFill>
              </a:rPr>
              <a:t>fizičke i pravne osobe </a:t>
            </a:r>
            <a:r>
              <a:rPr lang="hr-HR" altLang="sr-Latn-RS" sz="2600" b="1" dirty="0" smtClean="0">
                <a:solidFill>
                  <a:srgbClr val="9BBB59">
                    <a:lumMod val="50000"/>
                  </a:srgbClr>
                </a:solidFill>
              </a:rPr>
              <a:t>moraju biti </a:t>
            </a:r>
            <a:r>
              <a:rPr lang="hr-HR" altLang="sr-Latn-RS" sz="2600" b="1" dirty="0">
                <a:solidFill>
                  <a:srgbClr val="9BBB59">
                    <a:lumMod val="50000"/>
                  </a:srgbClr>
                </a:solidFill>
              </a:rPr>
              <a:t>upisane u Upisnik poljoprivrednika najmanje godinu dana</a:t>
            </a:r>
            <a:r>
              <a:rPr lang="hr-HR" altLang="sr-Latn-RS" sz="2600" dirty="0">
                <a:solidFill>
                  <a:srgbClr val="9BBB59">
                    <a:lumMod val="50000"/>
                  </a:srgbClr>
                </a:solidFill>
              </a:rPr>
              <a:t> u trenutku podnošenja zahtjeva za potporu, izuzev mladih poljoprivrednika koji u Upisniku poljoprivrednika mogu biti i manje od godinu </a:t>
            </a:r>
            <a:r>
              <a:rPr lang="hr-HR" altLang="sr-Latn-RS" sz="2600" dirty="0" smtClean="0">
                <a:solidFill>
                  <a:srgbClr val="9BBB59">
                    <a:lumMod val="50000"/>
                  </a:srgbClr>
                </a:solidFill>
              </a:rPr>
              <a:t>dana</a:t>
            </a:r>
          </a:p>
          <a:p>
            <a:pPr lvl="0" algn="just" fontAlgn="base">
              <a:spcAft>
                <a:spcPct val="0"/>
              </a:spcAft>
              <a:buFontTx/>
              <a:buChar char="-"/>
            </a:pPr>
            <a:r>
              <a:rPr lang="hr-HR" altLang="sr-Latn-RS" sz="2600" dirty="0">
                <a:solidFill>
                  <a:srgbClr val="9BBB59">
                    <a:lumMod val="50000"/>
                  </a:srgbClr>
                </a:solidFill>
              </a:rPr>
              <a:t>pravne osobe </a:t>
            </a:r>
            <a:r>
              <a:rPr lang="hr-HR" altLang="sr-Latn-RS" sz="2600" b="1" dirty="0">
                <a:solidFill>
                  <a:srgbClr val="9BBB59">
                    <a:lumMod val="50000"/>
                  </a:srgbClr>
                </a:solidFill>
              </a:rPr>
              <a:t>moraju imati najmanje jednu osobu zaposlenu</a:t>
            </a:r>
            <a:r>
              <a:rPr lang="hr-HR" altLang="sr-Latn-RS" sz="2600" dirty="0">
                <a:solidFill>
                  <a:srgbClr val="9BBB59">
                    <a:lumMod val="50000"/>
                  </a:srgbClr>
                </a:solidFill>
              </a:rPr>
              <a:t> na puno radno vrijeme u trajanju od najmanje </a:t>
            </a:r>
            <a:r>
              <a:rPr lang="hr-HR" altLang="sr-Latn-RS" sz="2600" dirty="0" smtClean="0">
                <a:solidFill>
                  <a:srgbClr val="9BBB59">
                    <a:lumMod val="50000"/>
                  </a:srgbClr>
                </a:solidFill>
              </a:rPr>
              <a:t>godinu </a:t>
            </a:r>
            <a:r>
              <a:rPr lang="hr-HR" altLang="sr-Latn-RS" sz="2600" dirty="0">
                <a:solidFill>
                  <a:srgbClr val="9BBB59">
                    <a:lumMod val="50000"/>
                  </a:srgbClr>
                </a:solidFill>
              </a:rPr>
              <a:t>dana</a:t>
            </a:r>
            <a:endParaRPr lang="hr-HR" altLang="sr-Latn-RS" sz="2600" dirty="0" smtClean="0">
              <a:solidFill>
                <a:srgbClr val="9BBB59">
                  <a:lumMod val="50000"/>
                </a:srgbClr>
              </a:solidFill>
            </a:endParaRPr>
          </a:p>
          <a:p>
            <a:pPr lvl="0" algn="just" fontAlgn="base">
              <a:spcAft>
                <a:spcPct val="0"/>
              </a:spcAft>
              <a:buFontTx/>
              <a:buChar char="-"/>
            </a:pPr>
            <a:endParaRPr lang="hr-HR" altLang="sr-Latn-RS" sz="2800" b="1" dirty="0" smtClean="0">
              <a:solidFill>
                <a:srgbClr val="9BBB5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hr-HR" altLang="sr-Latn-RS" sz="1800" b="1" dirty="0">
              <a:solidFill>
                <a:srgbClr val="9BBB5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89299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4.1</a:t>
            </a: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>
                <a:solidFill>
                  <a:srgbClr val="9BBB59">
                    <a:lumMod val="50000"/>
                  </a:srgbClr>
                </a:solidFill>
              </a:rPr>
              <a:t>Korisnici </a:t>
            </a:r>
            <a:endParaRPr lang="hr-HR" altLang="sr-Latn-RS" sz="28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000" b="1" dirty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just" fontAlgn="base">
              <a:spcAft>
                <a:spcPct val="0"/>
              </a:spcAft>
              <a:buNone/>
            </a:pPr>
            <a:r>
              <a:rPr lang="hr-HR" altLang="sr-Latn-RS" sz="2800" dirty="0">
                <a:solidFill>
                  <a:srgbClr val="9BBB59">
                    <a:lumMod val="50000"/>
                  </a:srgbClr>
                </a:solidFill>
              </a:rPr>
              <a:t>Uvjeti prihvatljivosti korisnika mogu se ponovno provjeriti do trenutka podnošenja konačnog zahtjeva za isplatu i 5 (pet) godina nakon datuma konačne isplate, ako Agencija za plaćanja u poljoprivredi, ribarstvu i ruralnom razvoju procijeni da je to potrebno.  </a:t>
            </a:r>
            <a:endParaRPr lang="hr-HR" sz="2800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5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4.1</a:t>
            </a:r>
            <a:endParaRPr lang="hr-HR" altLang="sr-Latn-RS" sz="28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1800" b="1" dirty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just" fontAlgn="base">
              <a:spcAft>
                <a:spcPct val="0"/>
              </a:spcAft>
              <a:buNone/>
            </a:pPr>
            <a:r>
              <a:rPr lang="hr-HR" sz="2600" b="1" dirty="0">
                <a:solidFill>
                  <a:srgbClr val="9BBB59">
                    <a:lumMod val="50000"/>
                  </a:srgbClr>
                </a:solidFill>
              </a:rPr>
              <a:t>Korisniku kojemu je odobren zahtjev za potporu iz operacije 4.1.1, a prijavio je projekt i u tipu operacije </a:t>
            </a:r>
            <a:r>
              <a:rPr lang="hr-HR" sz="2600" b="1" dirty="0" smtClean="0">
                <a:solidFill>
                  <a:srgbClr val="9BBB59">
                    <a:lumMod val="50000"/>
                  </a:srgbClr>
                </a:solidFill>
              </a:rPr>
              <a:t>4.1.2 </a:t>
            </a:r>
            <a:r>
              <a:rPr lang="hr-HR" sz="2600" b="1" dirty="0">
                <a:solidFill>
                  <a:srgbClr val="9BBB59">
                    <a:lumMod val="50000"/>
                  </a:srgbClr>
                </a:solidFill>
              </a:rPr>
              <a:t>isti će biti odobren automatizmom, uz uvjet da je prošao prag prolaznosti. </a:t>
            </a: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572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41987"/>
          </a:xfrm>
        </p:spPr>
        <p:txBody>
          <a:bodyPr>
            <a:normAutofit fontScale="85000" lnSpcReduction="20000"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4.1</a:t>
            </a: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Zajednički projekti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000" b="1" dirty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just" fontAlgn="base">
              <a:spcAft>
                <a:spcPct val="0"/>
              </a:spcAft>
              <a:buNone/>
            </a:pPr>
            <a:r>
              <a:rPr lang="hr-HR" sz="2800" b="1" i="1" dirty="0">
                <a:solidFill>
                  <a:srgbClr val="9BBB59">
                    <a:lumMod val="50000"/>
                  </a:srgbClr>
                </a:solidFill>
              </a:rPr>
              <a:t>zajednički projekt </a:t>
            </a:r>
            <a:r>
              <a:rPr lang="hr-HR" sz="2800" dirty="0">
                <a:solidFill>
                  <a:srgbClr val="9BBB59">
                    <a:lumMod val="50000"/>
                  </a:srgbClr>
                </a:solidFill>
              </a:rPr>
              <a:t>je onaj projekt u kojemu su dva ili više vlasnički neovisnih partnera uključena u pripremu, provedbu i financiranje jednog projekta, s time da: </a:t>
            </a:r>
          </a:p>
          <a:p>
            <a:pPr marL="400050" lvl="1" indent="0" algn="just" fontAlgn="base">
              <a:spcAft>
                <a:spcPct val="0"/>
              </a:spcAft>
              <a:buNone/>
            </a:pPr>
            <a:r>
              <a:rPr lang="hr-HR" sz="2400" dirty="0">
                <a:solidFill>
                  <a:srgbClr val="9BBB59">
                    <a:lumMod val="50000"/>
                  </a:srgbClr>
                </a:solidFill>
              </a:rPr>
              <a:t>a.	predmet i rezultat zajedničkog projekta koji nastane provedbom zajedničkog projekta koriste i sufinanciraju svi partneri zajedničkog projekta </a:t>
            </a:r>
          </a:p>
          <a:p>
            <a:pPr marL="400050" lvl="1" indent="0" algn="just" fontAlgn="base">
              <a:spcAft>
                <a:spcPct val="0"/>
              </a:spcAft>
              <a:buNone/>
            </a:pPr>
            <a:r>
              <a:rPr lang="hr-HR" sz="2400" dirty="0">
                <a:solidFill>
                  <a:srgbClr val="9BBB59">
                    <a:lumMod val="50000"/>
                  </a:srgbClr>
                </a:solidFill>
              </a:rPr>
              <a:t>b.	partneri sklapaju Partnerski sporazum u kojem definiraju jednog partnera koji će biti nositelj zajedničkog projekta (korisnik), način realizacije zajedničkog projekta i način korištenja predmeta ulaganja koji nastane realizacijom zajedničkog projekta od strane svih partnera zajedničkog projekta i</a:t>
            </a:r>
          </a:p>
          <a:p>
            <a:pPr marL="400050" lvl="1" indent="0" algn="just" fontAlgn="base">
              <a:spcAft>
                <a:spcPct val="0"/>
              </a:spcAft>
              <a:buNone/>
            </a:pPr>
            <a:r>
              <a:rPr lang="hr-HR" sz="2400" dirty="0">
                <a:solidFill>
                  <a:srgbClr val="9BBB59">
                    <a:lumMod val="50000"/>
                  </a:srgbClr>
                </a:solidFill>
              </a:rPr>
              <a:t>c.	projekt se provodi na jednoj lokaciji (osim za ulaganja u nabavu gospodarskih vozila i poljoprivredne mehanizacije</a:t>
            </a:r>
            <a:r>
              <a:rPr lang="hr-HR" sz="2400" dirty="0" smtClean="0">
                <a:solidFill>
                  <a:srgbClr val="9BBB59">
                    <a:lumMod val="50000"/>
                  </a:srgbClr>
                </a:solidFill>
              </a:rPr>
              <a:t>).</a:t>
            </a:r>
            <a:endParaRPr lang="hr-HR" sz="2400" dirty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just" fontAlgn="base">
              <a:spcAft>
                <a:spcPct val="0"/>
              </a:spcAft>
              <a:buNone/>
            </a:pPr>
            <a:endParaRPr lang="hr-HR" sz="2800" dirty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747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4.1</a:t>
            </a: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Zajednički projekti</a:t>
            </a: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just" fontAlgn="base">
              <a:spcAft>
                <a:spcPct val="0"/>
              </a:spcAft>
              <a:buNone/>
            </a:pPr>
            <a:r>
              <a:rPr lang="hr-HR" altLang="sr-Latn-RS" sz="2800" dirty="0" smtClean="0">
                <a:solidFill>
                  <a:srgbClr val="9BBB59">
                    <a:lumMod val="50000"/>
                  </a:srgbClr>
                </a:solidFill>
              </a:rPr>
              <a:t>Jedan </a:t>
            </a:r>
            <a:r>
              <a:rPr lang="hr-HR" altLang="sr-Latn-RS" sz="2800" dirty="0">
                <a:solidFill>
                  <a:srgbClr val="9BBB59">
                    <a:lumMod val="50000"/>
                  </a:srgbClr>
                </a:solidFill>
              </a:rPr>
              <a:t>partner ne može sufinancirati više od </a:t>
            </a:r>
            <a:r>
              <a:rPr lang="hr-HR" altLang="sr-Latn-RS" sz="2800" b="1" dirty="0">
                <a:solidFill>
                  <a:srgbClr val="9BBB59">
                    <a:lumMod val="50000"/>
                  </a:srgbClr>
                </a:solidFill>
              </a:rPr>
              <a:t>60%</a:t>
            </a:r>
            <a:r>
              <a:rPr lang="hr-HR" altLang="sr-Latn-RS" sz="2800" dirty="0">
                <a:solidFill>
                  <a:srgbClr val="9BBB59">
                    <a:lumMod val="50000"/>
                  </a:srgbClr>
                </a:solidFill>
              </a:rPr>
              <a:t> vrijednosti ukupno prihvatljivih troškova zajedničkog projekta. </a:t>
            </a:r>
            <a:endParaRPr lang="hr-HR" altLang="sr-Latn-RS" sz="2800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just" fontAlgn="base">
              <a:spcAft>
                <a:spcPct val="0"/>
              </a:spcAft>
              <a:buNone/>
            </a:pPr>
            <a:r>
              <a:rPr lang="hr-HR" altLang="sr-Latn-RS" sz="2800" dirty="0" smtClean="0">
                <a:solidFill>
                  <a:srgbClr val="9BBB59">
                    <a:lumMod val="50000"/>
                  </a:srgbClr>
                </a:solidFill>
              </a:rPr>
              <a:t>Partnerski </a:t>
            </a:r>
            <a:r>
              <a:rPr lang="hr-HR" altLang="sr-Latn-RS" sz="2800" dirty="0">
                <a:solidFill>
                  <a:srgbClr val="9BBB59">
                    <a:lumMod val="50000"/>
                  </a:srgbClr>
                </a:solidFill>
              </a:rPr>
              <a:t>sporazum </a:t>
            </a:r>
            <a:r>
              <a:rPr lang="hr-HR" altLang="sr-Latn-RS" sz="2800" dirty="0" smtClean="0">
                <a:solidFill>
                  <a:srgbClr val="9BBB59">
                    <a:lumMod val="50000"/>
                  </a:srgbClr>
                </a:solidFill>
              </a:rPr>
              <a:t>mora </a:t>
            </a:r>
            <a:r>
              <a:rPr lang="hr-HR" altLang="sr-Latn-RS" sz="2800" dirty="0">
                <a:solidFill>
                  <a:srgbClr val="9BBB59">
                    <a:lumMod val="50000"/>
                  </a:srgbClr>
                </a:solidFill>
              </a:rPr>
              <a:t>biti sklopljen na rok od najmanje 5 (pet) </a:t>
            </a:r>
            <a:r>
              <a:rPr lang="hr-HR" altLang="sr-Latn-RS" sz="2800" dirty="0" smtClean="0">
                <a:solidFill>
                  <a:srgbClr val="9BBB59">
                    <a:lumMod val="50000"/>
                  </a:srgbClr>
                </a:solidFill>
              </a:rPr>
              <a:t>godina. </a:t>
            </a:r>
          </a:p>
          <a:p>
            <a:pPr marL="0" indent="0" algn="just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Svi </a:t>
            </a:r>
            <a:r>
              <a:rPr lang="hr-HR" altLang="sr-Latn-RS" sz="2800" b="1" dirty="0">
                <a:solidFill>
                  <a:srgbClr val="9BBB59">
                    <a:lumMod val="50000"/>
                  </a:srgbClr>
                </a:solidFill>
              </a:rPr>
              <a:t>partneri </a:t>
            </a:r>
            <a:r>
              <a:rPr lang="hr-HR" altLang="sr-Latn-RS" sz="2800" dirty="0">
                <a:solidFill>
                  <a:srgbClr val="9BBB59">
                    <a:lumMod val="50000"/>
                  </a:srgbClr>
                </a:solidFill>
              </a:rPr>
              <a:t>zajedničkog projekta </a:t>
            </a:r>
            <a:r>
              <a:rPr lang="hr-HR" altLang="sr-Latn-RS" sz="2800" b="1" dirty="0">
                <a:solidFill>
                  <a:srgbClr val="9BBB59">
                    <a:lumMod val="50000"/>
                  </a:srgbClr>
                </a:solidFill>
              </a:rPr>
              <a:t>moraju udovoljiti svim općim uvjetima prihvatljivosti korisnika </a:t>
            </a:r>
            <a:r>
              <a:rPr lang="hr-HR" altLang="sr-Latn-RS" sz="2800" dirty="0" smtClean="0">
                <a:solidFill>
                  <a:srgbClr val="9BBB59">
                    <a:lumMod val="50000"/>
                  </a:srgbClr>
                </a:solidFill>
              </a:rPr>
              <a:t>osim </a:t>
            </a:r>
            <a:r>
              <a:rPr lang="hr-HR" altLang="sr-Latn-RS" sz="2800" dirty="0">
                <a:solidFill>
                  <a:srgbClr val="9BBB59">
                    <a:lumMod val="50000"/>
                  </a:srgbClr>
                </a:solidFill>
              </a:rPr>
              <a:t>ekonomske veličine poljoprivrednog gospodarstva. Ekonomsku veličinu poljoprivrednog gospodarstva obvezan je dokazati </a:t>
            </a:r>
            <a:r>
              <a:rPr lang="hr-HR" altLang="sr-Latn-RS" sz="2800" b="1" dirty="0">
                <a:solidFill>
                  <a:srgbClr val="9BBB59">
                    <a:lumMod val="50000"/>
                  </a:srgbClr>
                </a:solidFill>
              </a:rPr>
              <a:t>samo nositelj zajedničkog projekta (korisnik)</a:t>
            </a:r>
            <a:r>
              <a:rPr lang="hr-HR" altLang="sr-Latn-RS" sz="2800" dirty="0">
                <a:solidFill>
                  <a:srgbClr val="9BBB59">
                    <a:lumMod val="50000"/>
                  </a:srgb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8181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3400" b="1" dirty="0" smtClean="0">
                <a:solidFill>
                  <a:srgbClr val="9BBB59">
                    <a:lumMod val="50000"/>
                  </a:srgbClr>
                </a:solidFill>
              </a:rPr>
              <a:t>4.1</a:t>
            </a:r>
            <a:endParaRPr lang="hr-HR" altLang="sr-Latn-RS" sz="34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3400" b="1" dirty="0" smtClean="0">
                <a:solidFill>
                  <a:srgbClr val="9BBB59">
                    <a:lumMod val="50000"/>
                  </a:srgbClr>
                </a:solidFill>
              </a:rPr>
              <a:t>Zajednički projekti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6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r>
              <a:rPr lang="hr-HR" dirty="0" smtClean="0">
                <a:solidFill>
                  <a:schemeClr val="accent3">
                    <a:lumMod val="50000"/>
                  </a:schemeClr>
                </a:solidFill>
                <a:ea typeface="SimSun"/>
              </a:rPr>
              <a:t>Zajednički 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projekt </a:t>
            </a:r>
            <a:r>
              <a:rPr lang="hr-HR" b="1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ne mogu činiti</a:t>
            </a:r>
            <a:r>
              <a:rPr lang="hr-HR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: </a:t>
            </a:r>
            <a:endParaRPr lang="hr-HR" sz="2800" dirty="0">
              <a:solidFill>
                <a:schemeClr val="accent3">
                  <a:lumMod val="50000"/>
                </a:schemeClr>
              </a:solidFill>
              <a:ea typeface="SimSun"/>
            </a:endParaRPr>
          </a:p>
          <a:p>
            <a:pPr lvl="1" algn="just">
              <a:spcAft>
                <a:spcPts val="600"/>
              </a:spcAft>
              <a:buFont typeface="+mj-lt"/>
              <a:buAutoNum type="alphaLcPeriod"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član proizvođačke organizacije/zadruge kao partner ukoliko je jedan od partnera zajedničkog projekta i njegova proizvođačka organizacija/zadruga i obratno </a:t>
            </a:r>
            <a:endParaRPr lang="hr-HR" sz="2400" dirty="0">
              <a:solidFill>
                <a:schemeClr val="accent3">
                  <a:lumMod val="50000"/>
                </a:schemeClr>
              </a:solidFill>
              <a:ea typeface="SimSun"/>
            </a:endParaRPr>
          </a:p>
          <a:p>
            <a:pPr lvl="1" algn="just">
              <a:spcAft>
                <a:spcPts val="600"/>
              </a:spcAft>
              <a:buFont typeface="+mj-lt"/>
              <a:buAutoNum type="alphaLcPeriod"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dva ili više članova povezanih poduzeća i/ili partnerskih poduzeća i/ili</a:t>
            </a:r>
            <a:endParaRPr lang="hr-HR" sz="2400" dirty="0">
              <a:solidFill>
                <a:schemeClr val="accent3">
                  <a:lumMod val="50000"/>
                </a:schemeClr>
              </a:solidFill>
              <a:ea typeface="SimSun"/>
            </a:endParaRPr>
          </a:p>
          <a:p>
            <a:pPr lvl="1" algn="just">
              <a:spcAft>
                <a:spcPts val="600"/>
              </a:spcAft>
              <a:buFont typeface="+mj-lt"/>
              <a:buAutoNum type="alphaLcPeriod"/>
            </a:pPr>
            <a:r>
              <a:rPr lang="hr-HR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istodobno dva partnera kod kojih je odgovorna osoba u pravnoj osobi ujedno nositelj/član u fizičkoj osobi i </a:t>
            </a:r>
            <a:r>
              <a:rPr lang="hr-HR" dirty="0" smtClean="0">
                <a:solidFill>
                  <a:schemeClr val="accent3">
                    <a:lumMod val="50000"/>
                  </a:schemeClr>
                </a:solidFill>
                <a:ea typeface="SimSun"/>
              </a:rPr>
              <a:t>obratno.</a:t>
            </a:r>
            <a:endParaRPr lang="hr-HR" sz="2400" dirty="0" smtClean="0">
              <a:solidFill>
                <a:schemeClr val="accent3">
                  <a:lumMod val="50000"/>
                </a:schemeClr>
              </a:solidFill>
              <a:ea typeface="SimSun"/>
            </a:endParaRPr>
          </a:p>
          <a:p>
            <a:pPr marL="457200" lvl="1" indent="0" algn="just">
              <a:spcAft>
                <a:spcPts val="600"/>
              </a:spcAft>
              <a:buNone/>
            </a:pPr>
            <a:r>
              <a:rPr lang="hr-HR" sz="2400" b="1" dirty="0" smtClean="0">
                <a:solidFill>
                  <a:srgbClr val="9BBB59">
                    <a:lumMod val="50000"/>
                  </a:srgbClr>
                </a:solidFill>
                <a:ea typeface="SimSun"/>
              </a:rPr>
              <a:t>Niti </a:t>
            </a:r>
            <a:r>
              <a:rPr lang="hr-HR" sz="2400" b="1" dirty="0">
                <a:solidFill>
                  <a:srgbClr val="9BBB59">
                    <a:lumMod val="50000"/>
                  </a:srgbClr>
                </a:solidFill>
                <a:ea typeface="SimSun"/>
              </a:rPr>
              <a:t>jedan od partnera zajedničkog projekta ne može biti partner u drugom zajedničkom projektu, niti može biti korisnik samostalnog projekta na istom natječaju. </a:t>
            </a:r>
          </a:p>
          <a:p>
            <a:pPr marL="0" lvl="0" indent="0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46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4.1</a:t>
            </a: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r>
              <a:rPr lang="hr-HR" altLang="sr-Latn-RS" sz="2800" b="1" dirty="0">
                <a:solidFill>
                  <a:srgbClr val="9BBB59">
                    <a:lumMod val="50000"/>
                  </a:srgbClr>
                </a:solidFill>
              </a:rPr>
              <a:t>Broj projekata po </a:t>
            </a:r>
            <a:r>
              <a:rPr lang="hr-HR" altLang="sr-Latn-RS" sz="2800" b="1" dirty="0" smtClean="0">
                <a:solidFill>
                  <a:srgbClr val="9BBB59">
                    <a:lumMod val="50000"/>
                  </a:srgbClr>
                </a:solidFill>
              </a:rPr>
              <a:t>korisniku</a:t>
            </a: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16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r>
              <a:rPr lang="hr-HR" sz="2400" dirty="0" smtClean="0">
                <a:solidFill>
                  <a:schemeClr val="accent3">
                    <a:lumMod val="50000"/>
                  </a:schemeClr>
                </a:solidFill>
                <a:ea typeface="SimSun"/>
              </a:rPr>
              <a:t>Isti </a:t>
            </a:r>
            <a:r>
              <a:rPr lang="hr-HR" sz="24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(jedan) korisnik može podnijeti </a:t>
            </a:r>
            <a:r>
              <a:rPr lang="hr-HR" sz="2400" b="1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jedan zahtjev za potporu </a:t>
            </a:r>
            <a:r>
              <a:rPr lang="hr-HR" sz="24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unutar </a:t>
            </a:r>
            <a:r>
              <a:rPr lang="hr-HR" sz="2400" b="1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jednog tipa operacije </a:t>
            </a:r>
            <a:r>
              <a:rPr lang="hr-HR" sz="24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tijekom </a:t>
            </a:r>
            <a:r>
              <a:rPr lang="hr-HR" sz="2400" b="1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jednog natječaja </a:t>
            </a:r>
            <a:r>
              <a:rPr lang="hr-HR" sz="24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ili može biti partner u jednom zajedničkom </a:t>
            </a:r>
            <a:r>
              <a:rPr lang="hr-HR" sz="2400" dirty="0" smtClean="0">
                <a:solidFill>
                  <a:schemeClr val="accent3">
                    <a:lumMod val="50000"/>
                  </a:schemeClr>
                </a:solidFill>
                <a:ea typeface="SimSun"/>
              </a:rPr>
              <a:t>projektu.</a:t>
            </a:r>
          </a:p>
          <a:p>
            <a:pPr marL="0" lvl="0" indent="0" algn="just" fontAlgn="base">
              <a:spcAft>
                <a:spcPct val="0"/>
              </a:spcAft>
              <a:buNone/>
            </a:pPr>
            <a:r>
              <a:rPr lang="pl-PL" sz="2400" dirty="0" smtClean="0">
                <a:solidFill>
                  <a:schemeClr val="accent3">
                    <a:lumMod val="50000"/>
                  </a:schemeClr>
                </a:solidFill>
                <a:ea typeface="SimSun"/>
              </a:rPr>
              <a:t>U </a:t>
            </a:r>
            <a:r>
              <a:rPr lang="pl-PL" sz="24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slučaju partnerskih poduzeća i povezanih </a:t>
            </a:r>
            <a:r>
              <a:rPr lang="pl-PL" sz="2400" dirty="0" smtClean="0">
                <a:solidFill>
                  <a:schemeClr val="accent3">
                    <a:lumMod val="50000"/>
                  </a:schemeClr>
                </a:solidFill>
                <a:ea typeface="SimSun"/>
              </a:rPr>
              <a:t>poduzeća na jednom </a:t>
            </a:r>
            <a:r>
              <a:rPr lang="pl-PL" sz="2400" dirty="0">
                <a:solidFill>
                  <a:schemeClr val="accent3">
                    <a:lumMod val="50000"/>
                  </a:schemeClr>
                </a:solidFill>
                <a:ea typeface="SimSun"/>
              </a:rPr>
              <a:t>natječaju za isti tip operacije samo jedno poduzeće može podnijeti jedan zahtjev za potporu. </a:t>
            </a:r>
            <a:endParaRPr lang="hr-HR" sz="2400" dirty="0">
              <a:solidFill>
                <a:schemeClr val="accent3">
                  <a:lumMod val="50000"/>
                </a:schemeClr>
              </a:solidFill>
              <a:ea typeface="SimSun"/>
            </a:endParaRPr>
          </a:p>
          <a:p>
            <a:pPr marL="0" lvl="0" indent="0" algn="ctr" fontAlgn="base">
              <a:spcAft>
                <a:spcPct val="0"/>
              </a:spcAft>
              <a:buNone/>
            </a:pPr>
            <a:endParaRPr lang="hr-HR" altLang="sr-Latn-RS" sz="2800" b="1" dirty="0">
              <a:solidFill>
                <a:srgbClr val="9BBB5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737170"/>
      </p:ext>
    </p:extLst>
  </p:cSld>
  <p:clrMapOvr>
    <a:masterClrMapping/>
  </p:clrMapOvr>
</p:sld>
</file>

<file path=ppt/theme/theme1.xml><?xml version="1.0" encoding="utf-8"?>
<a:theme xmlns:a="http://schemas.openxmlformats.org/drawingml/2006/main" name="LEADER Biograd 27.06.2015.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804E1E532B3A14DA0FF91F4DEF707C9" ma:contentTypeVersion="0" ma:contentTypeDescription="Stvaranje novog dokumenta." ma:contentTypeScope="" ma:versionID="8455b68115d2757b0e224b7320799ca1">
  <xsd:schema xmlns:xsd="http://www.w3.org/2001/XMLSchema" xmlns:p="http://schemas.microsoft.com/office/2006/metadata/properties" targetNamespace="http://schemas.microsoft.com/office/2006/metadata/properties" ma:root="true" ma:fieldsID="1d97e499e0d4691b69ccc2404772503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 ma:readOnly="tru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02552C6B-B6B6-44E6-8195-B6452D73C7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7C35D6-8559-412F-A44F-8703020B2FC1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73F1B64-6CA8-4313-805C-C8CDB01452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LEADER Biograd 27.06.2015.</Template>
  <TotalTime>1678</TotalTime>
  <Words>734</Words>
  <Application>Microsoft Office PowerPoint</Application>
  <PresentationFormat>Prikaz na zaslonu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17" baseType="lpstr">
      <vt:lpstr>LEADER Biograd 27.06.2015.</vt:lpstr>
      <vt:lpstr>  NOVOSTI I IZMJENE U PRAVILNICIMA ZA PODMJERE 4.1 I 4.2  </vt:lpstr>
      <vt:lpstr>       - pojednostavljene procedure - dostava/zaprimanje zahtjeva za potporu u II. faze - obrada zahtjeva za potporu - 120 dana - razgraničeni uvjeti prihvatljivosti korisnika, troškova i projekta  - definirani uvjeti za isključenje korisnika - kriteriji odabira - sastavni dio natječaja - natječaj - objava na internetskim stranicama APPRRR-a       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Ruralni turizam</dc:title>
  <dc:creator>Marin Kukoč</dc:creator>
  <cp:lastModifiedBy>Lana Bačura</cp:lastModifiedBy>
  <cp:revision>140</cp:revision>
  <dcterms:created xsi:type="dcterms:W3CDTF">2015-06-24T06:14:06Z</dcterms:created>
  <dcterms:modified xsi:type="dcterms:W3CDTF">2017-03-20T16:21:01Z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0x0101001804E1E532B3A14DA0FF91F4DEF707C9</vt:lpwstr>
  </property>
</Properties>
</file>